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8" r:id="rId4"/>
    <p:sldId id="262" r:id="rId5"/>
    <p:sldId id="260" r:id="rId6"/>
    <p:sldId id="264" r:id="rId7"/>
    <p:sldId id="261" r:id="rId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ECB1C3-E3BE-7F43-8139-E85C3FA93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5221C0-8CE2-4644-A4C2-B11C79948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F58516-D025-DC45-B7DD-75A1E3A04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300CF6-E940-A148-B46B-029845981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A7E56B-AA28-0A40-8CE5-606773F6A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22442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A2CA44-51FB-2044-B500-A83A04C0B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9E50C9-CFBA-5D48-8F28-F38A7B5C8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CE779B-8908-0348-A03B-FABDCD606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6783BA-CB52-2144-8435-C04ABCF9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477F37-F6F8-6B47-81B7-0BBB644C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94686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B84DE3-961A-1348-BA42-E1B645634F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40255A7-F710-A148-A6F5-3E3775554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C7C648-588C-2345-BF85-A74815269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902E93-687E-A944-BB3A-058DBEE14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B41816-A59A-7B46-9EBA-CC8EA70D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321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AC7C1B-E806-9544-B8EA-A48015361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96643C-B3FC-1C48-80C7-B80DDF0A5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3AB783-52FB-DE44-8FC4-7465A853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E14F52-ED89-4645-8DD2-ECDED8B04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27C845-5B49-364B-90FD-3D3D18DB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20425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65CADA-4B54-1442-8741-00DA43737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B7E033-1B4E-5447-96B0-983DA8EE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ACEA33-4704-4B4E-AE2E-8A4A0FAAE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3C2092-F5AC-9847-B637-2F1EB1639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032C2C-0E4B-4348-BA66-A4FDD8054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59643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ED3FC5-496A-0841-85AD-653216D03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A85270-6365-E04E-BD82-D835872BA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06FC283-7CB9-0B4A-B549-D9E202CC2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6D4C67-D702-8E47-ACE5-FFEC5687F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BABD281-0D43-1040-949E-9839CA2C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FBD6BC-D972-464D-B845-FDE24837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08467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18376-F453-D64F-A410-8C4A1E35A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E49751-2F5F-2E43-9E04-EBB3EBC8C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26D9C3-0FB7-094E-8A0E-5BE52C666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5F6E32E-34E3-4443-B8BC-0772517428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323E59F-CD16-C546-BCEF-9528600A19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7B27AFA-DDD7-ED4B-887C-D19F06A3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165BEF3-7FD3-3D4E-BE65-16A70173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8D47F7D-23AA-A44B-80D2-DA5244E7E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3941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494DC-7983-2D41-93CB-A023B110E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9F3BD4-4AC3-3D45-8359-0C24DE079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88ED4E-71CD-754E-B420-C7053DD45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6D52F8A-1783-4841-94B1-CDE1DDC29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05499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A937D7A-55EC-7D4B-9A71-69F2B5BD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28C887-40E5-6C41-A85B-9D05A6928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DB028DB-E953-7F47-912B-A36FCA47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24215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20752-0BC8-EB4A-8F6B-A2D5DC53D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BF54F1-4B68-6E47-B5E1-18B2113DD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721852-7EF0-CB40-960F-69BF28916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C6B635-8C1F-B444-8150-2B5367F89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E26033-7675-8C44-B1E3-BFF17C50C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9C41C5-B15E-7B4F-BA11-920FEAC2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9127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A23A89-DE56-B740-840C-16CE9BFCE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5AD370D-5215-7844-A0AB-28AC3CCDB4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48335B0-CF32-CF40-BEC1-EA655F4A3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C02464-B0D4-7A4C-98B8-31C6CEC5A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9017F8-47C4-0048-BA2C-39D478B9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45ACC6-8FD3-1540-B506-89FC2D73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3066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9532751-5F18-2441-9671-60FA7ED91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AE6F84-22AF-3E4F-A962-FD849D07D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9ABD93-250A-E943-A884-1EEA5732A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59EA8-B9B2-254C-B693-EF62BBF74A3A}" type="datetimeFigureOut">
              <a:rPr lang="es-CL" smtClean="0"/>
              <a:t>28-10-2022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73B782-29C3-1344-99A9-F6772E8D2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623C80-38D9-F743-9952-1CD153A530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AC9B0-A37D-6648-B376-8E9AE8870D0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4004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1E862C3-79F3-0942-A527-0BE4F1E5A3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93" b="132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F36F3D2-833F-164F-84BF-B873E9319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592" y="969195"/>
            <a:ext cx="10261600" cy="3564869"/>
          </a:xfrm>
        </p:spPr>
        <p:txBody>
          <a:bodyPr>
            <a:normAutofit/>
          </a:bodyPr>
          <a:lstStyle/>
          <a:p>
            <a:pPr algn="r"/>
            <a:r>
              <a:rPr lang="es-CL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Proyecto 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9297AD-6793-CD46-B779-AF60BA8D7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4592" y="4685810"/>
            <a:ext cx="10261600" cy="1202995"/>
          </a:xfrm>
        </p:spPr>
        <p:txBody>
          <a:bodyPr>
            <a:normAutofit/>
          </a:bodyPr>
          <a:lstStyle/>
          <a:p>
            <a:pPr algn="r"/>
            <a:r>
              <a:rPr lang="es-CL" sz="3200" dirty="0"/>
              <a:t>BTC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67228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7B70FDA-9EB8-C04F-A4F8-6D858E00A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4572000" cy="6863908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844E106-944F-8942-89DA-615013C09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06633"/>
            <a:ext cx="5434013" cy="1325563"/>
          </a:xfrm>
        </p:spPr>
        <p:txBody>
          <a:bodyPr/>
          <a:lstStyle/>
          <a:p>
            <a:r>
              <a:rPr lang="es-CL" dirty="0"/>
              <a:t>Contexto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F5568AAD-8920-1B48-B764-BC6AA161CEAB}"/>
              </a:ext>
            </a:extLst>
          </p:cNvPr>
          <p:cNvSpPr txBox="1">
            <a:spLocks/>
          </p:cNvSpPr>
          <p:nvPr/>
        </p:nvSpPr>
        <p:spPr>
          <a:xfrm>
            <a:off x="6096000" y="2000029"/>
            <a:ext cx="61055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sz="2000" dirty="0"/>
              <a:t>Moneda digital descentralizada “Criptomoneda”</a:t>
            </a:r>
          </a:p>
          <a:p>
            <a:r>
              <a:rPr lang="es-CL" sz="2000" dirty="0"/>
              <a:t>Primera interacción en 2008</a:t>
            </a:r>
          </a:p>
          <a:p>
            <a:r>
              <a:rPr lang="es-CL" sz="2000" dirty="0"/>
              <a:t>Lanzamiento en 2009</a:t>
            </a:r>
          </a:p>
          <a:p>
            <a:r>
              <a:rPr lang="es-CL" sz="2000" dirty="0"/>
              <a:t>Adopción como moneda de curso legal en 2021-Actualidad</a:t>
            </a:r>
          </a:p>
          <a:p>
            <a:r>
              <a:rPr lang="es-CL" sz="2000" dirty="0"/>
              <a:t>Límite de Bitcoins fijado en 21MM. Aún no se han minado en su totalidad</a:t>
            </a:r>
          </a:p>
          <a:p>
            <a:r>
              <a:rPr lang="es-CL" sz="2000" dirty="0"/>
              <a:t>Precio Actual: $20.280 aprox.</a:t>
            </a:r>
          </a:p>
          <a:p>
            <a:r>
              <a:rPr lang="es-CL" sz="2000" dirty="0"/>
              <a:t>Precio Máximo: $68.789,63</a:t>
            </a:r>
          </a:p>
          <a:p>
            <a:endParaRPr lang="es-CL" sz="2000" dirty="0"/>
          </a:p>
        </p:txBody>
      </p:sp>
    </p:spTree>
    <p:extLst>
      <p:ext uri="{BB962C8B-B14F-4D97-AF65-F5344CB8AC3E}">
        <p14:creationId xmlns:p14="http://schemas.microsoft.com/office/powerpoint/2010/main" val="261316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7BA76F-3C44-244D-A6C4-4118333DB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80" y="185743"/>
            <a:ext cx="6002110" cy="1495425"/>
          </a:xfrm>
        </p:spPr>
        <p:txBody>
          <a:bodyPr>
            <a:normAutofit/>
          </a:bodyPr>
          <a:lstStyle/>
          <a:p>
            <a:r>
              <a:rPr lang="es-CL" sz="4000" dirty="0"/>
              <a:t>Datos y Visualizaciones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2F8B8AA6-D277-2841-B0F3-18C3FAD62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2229" y="4022629"/>
            <a:ext cx="3491151" cy="2338111"/>
          </a:xfr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BB98ED69-58A3-4E4F-8E8A-172AFF280A8D}"/>
              </a:ext>
            </a:extLst>
          </p:cNvPr>
          <p:cNvSpPr/>
          <p:nvPr/>
        </p:nvSpPr>
        <p:spPr>
          <a:xfrm>
            <a:off x="734683" y="3920939"/>
            <a:ext cx="3441304" cy="2439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53DD88E2-DB83-E34D-A27A-5DEAA2228DB5}"/>
              </a:ext>
            </a:extLst>
          </p:cNvPr>
          <p:cNvSpPr/>
          <p:nvPr/>
        </p:nvSpPr>
        <p:spPr>
          <a:xfrm>
            <a:off x="4373823" y="3920938"/>
            <a:ext cx="3441304" cy="2439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BBC66888-FC07-324F-88A8-C1CE12136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3406" y="4002011"/>
            <a:ext cx="3224753" cy="2307321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A3D9321C-78BC-CE45-AEF0-1BB75B6C98A6}"/>
              </a:ext>
            </a:extLst>
          </p:cNvPr>
          <p:cNvSpPr/>
          <p:nvPr/>
        </p:nvSpPr>
        <p:spPr>
          <a:xfrm>
            <a:off x="8016013" y="3920937"/>
            <a:ext cx="3441304" cy="24398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5EBB2DF-90AD-F14B-BA5E-EB4014780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6599" y="3972344"/>
            <a:ext cx="3295752" cy="2336988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1A4A7F6-A503-C24B-9789-57B34E35D027}"/>
              </a:ext>
            </a:extLst>
          </p:cNvPr>
          <p:cNvSpPr txBox="1"/>
          <p:nvPr/>
        </p:nvSpPr>
        <p:spPr>
          <a:xfrm>
            <a:off x="1006861" y="1866911"/>
            <a:ext cx="28969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2788 datos por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Sin Nulos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Sin Duplicados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17-09-2014 al 05-05-2022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E3A14C9-3B00-624E-BE0F-89FBA50A84B2}"/>
              </a:ext>
            </a:extLst>
          </p:cNvPr>
          <p:cNvSpPr txBox="1"/>
          <p:nvPr/>
        </p:nvSpPr>
        <p:spPr>
          <a:xfrm>
            <a:off x="4373823" y="1866911"/>
            <a:ext cx="34413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Gráfico de Precio de Cierre por Fecha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Precio con significativo aumento histórico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3E45F47-0CCF-484D-A5C8-805526B8F5EC}"/>
              </a:ext>
            </a:extLst>
          </p:cNvPr>
          <p:cNvSpPr txBox="1"/>
          <p:nvPr/>
        </p:nvSpPr>
        <p:spPr>
          <a:xfrm>
            <a:off x="8005130" y="1866911"/>
            <a:ext cx="3441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Gráfico de Volumen por Fecha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Minado relativamente constante en el tiempo</a:t>
            </a:r>
          </a:p>
        </p:txBody>
      </p:sp>
    </p:spTree>
    <p:extLst>
      <p:ext uri="{BB962C8B-B14F-4D97-AF65-F5344CB8AC3E}">
        <p14:creationId xmlns:p14="http://schemas.microsoft.com/office/powerpoint/2010/main" val="293691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B24400-DD2A-3B45-AFDF-D3699B61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Manipulación de Data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BAC9F8-F394-FB41-A2A2-BE55BE43F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88" y="4045743"/>
            <a:ext cx="7129462" cy="2255044"/>
          </a:xfrm>
        </p:spPr>
        <p:txBody>
          <a:bodyPr>
            <a:normAutofit/>
          </a:bodyPr>
          <a:lstStyle/>
          <a:p>
            <a:r>
              <a:rPr lang="es-CL" sz="2000" dirty="0"/>
              <a:t>Creación de 2 variables previas al modelamiento</a:t>
            </a:r>
          </a:p>
          <a:p>
            <a:r>
              <a:rPr lang="es-CL" sz="2000" dirty="0"/>
              <a:t>“Tomorrow” y “Target”</a:t>
            </a:r>
          </a:p>
          <a:p>
            <a:pPr lvl="1"/>
            <a:r>
              <a:rPr lang="es-CL" sz="1600" dirty="0"/>
              <a:t>Tomorrow: Muestra el precio de cierre del dia siguiente</a:t>
            </a:r>
          </a:p>
          <a:p>
            <a:pPr lvl="1"/>
            <a:r>
              <a:rPr lang="es-CL" sz="1600" dirty="0"/>
              <a:t>Target: 1 si Tomorrow es mayor a Close, 0 si Tomorrow es menor a Close</a:t>
            </a:r>
          </a:p>
          <a:p>
            <a:pPr marL="457200" lvl="1" indent="0">
              <a:buNone/>
            </a:pPr>
            <a:endParaRPr lang="es-CL" sz="1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7D5D83F-CEEE-A648-84CD-23B0E7E58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8" y="1745457"/>
            <a:ext cx="7250632" cy="182641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D154EF01-B3CC-1E49-BC13-88D7E01381AD}"/>
              </a:ext>
            </a:extLst>
          </p:cNvPr>
          <p:cNvSpPr/>
          <p:nvPr/>
        </p:nvSpPr>
        <p:spPr>
          <a:xfrm>
            <a:off x="128588" y="1745456"/>
            <a:ext cx="7186612" cy="18264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315B62E-B4EC-6441-84EF-626F7B02C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701" y="0"/>
            <a:ext cx="4674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61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68B04A66-6F64-5147-BA2E-436547B34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Modelado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9AC063B-4A67-1046-98AB-6D9B7B4A0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87" y="5475287"/>
            <a:ext cx="5178112" cy="52228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29BD6F0-835B-F641-B495-3C3911BE0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87" y="2090182"/>
            <a:ext cx="5756275" cy="2108200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BE7A3976-6CE6-5447-91C9-9B8DA0CDDEED}"/>
              </a:ext>
            </a:extLst>
          </p:cNvPr>
          <p:cNvSpPr/>
          <p:nvPr/>
        </p:nvSpPr>
        <p:spPr>
          <a:xfrm>
            <a:off x="587375" y="2120344"/>
            <a:ext cx="5651500" cy="2108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652896E-EA69-6A45-80B8-4E47CA2E1A4F}"/>
              </a:ext>
            </a:extLst>
          </p:cNvPr>
          <p:cNvSpPr txBox="1"/>
          <p:nvPr/>
        </p:nvSpPr>
        <p:spPr>
          <a:xfrm>
            <a:off x="611187" y="1690688"/>
            <a:ext cx="214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Variables Predictoras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50B0918-B570-5E40-A2A3-BCEF58AD5917}"/>
              </a:ext>
            </a:extLst>
          </p:cNvPr>
          <p:cNvSpPr txBox="1"/>
          <p:nvPr/>
        </p:nvSpPr>
        <p:spPr>
          <a:xfrm>
            <a:off x="611187" y="4852432"/>
            <a:ext cx="2672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Resultados de los modelos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4114738-1976-B94F-B079-D5C1102EB08D}"/>
              </a:ext>
            </a:extLst>
          </p:cNvPr>
          <p:cNvSpPr txBox="1"/>
          <p:nvPr/>
        </p:nvSpPr>
        <p:spPr>
          <a:xfrm>
            <a:off x="8386762" y="168751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dirty="0"/>
              <a:t>Modelos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8B87E96-2432-4D4C-8DDD-FD0857001061}"/>
              </a:ext>
            </a:extLst>
          </p:cNvPr>
          <p:cNvSpPr txBox="1"/>
          <p:nvPr/>
        </p:nvSpPr>
        <p:spPr>
          <a:xfrm>
            <a:off x="7829216" y="2120344"/>
            <a:ext cx="352458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“Target” = Variable Objetivo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Se desarrollaron los modelos KNN y 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Random Forest fue elegido para ser optimizado, aumentando su accuracy en un 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Grid Search para encontrar el mejor número de estimadores.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Estimadores establecidos finalmente: 100</a:t>
            </a:r>
          </a:p>
        </p:txBody>
      </p:sp>
    </p:spTree>
    <p:extLst>
      <p:ext uri="{BB962C8B-B14F-4D97-AF65-F5344CB8AC3E}">
        <p14:creationId xmlns:p14="http://schemas.microsoft.com/office/powerpoint/2010/main" val="3047443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3F247-D4F7-AD45-BF11-56110A58C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Conclusiones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3DBF084-0C73-6B41-84B5-2C2D726AF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048" y="0"/>
            <a:ext cx="4213952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98E8060-5393-764D-911A-DAD7F013633D}"/>
              </a:ext>
            </a:extLst>
          </p:cNvPr>
          <p:cNvSpPr txBox="1"/>
          <p:nvPr/>
        </p:nvSpPr>
        <p:spPr>
          <a:xfrm>
            <a:off x="371475" y="2055813"/>
            <a:ext cx="53435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Al tener un modelo sobre el 50% de accuracy puede ser usable, pero es recomendable seguir mejorándolo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No sería recomendable hacer “trading” en base a este modelo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dirty="0"/>
              <a:t>El modelo puede ser mejorado de muchas formas posibles: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L" dirty="0"/>
              <a:t>Obtener más data para intruducir al modelo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L" dirty="0"/>
              <a:t>Iterar más veces en busca de la mejora de parámetros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L" dirty="0"/>
              <a:t>Recopilar data económica y de otras criptomonedas</a:t>
            </a:r>
          </a:p>
        </p:txBody>
      </p:sp>
    </p:spTree>
    <p:extLst>
      <p:ext uri="{BB962C8B-B14F-4D97-AF65-F5344CB8AC3E}">
        <p14:creationId xmlns:p14="http://schemas.microsoft.com/office/powerpoint/2010/main" val="542110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0D115B42-9E3A-0B46-BCC7-FEE5CFA8B9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AD69075-3759-414F-AB91-6702EC155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02332" y="3722688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25272567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256</Words>
  <Application>Microsoft Office PowerPoint</Application>
  <PresentationFormat>Panorámica</PresentationFormat>
  <Paragraphs>48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Proyecto 2</vt:lpstr>
      <vt:lpstr>Contexto</vt:lpstr>
      <vt:lpstr>Datos y Visualizaciones</vt:lpstr>
      <vt:lpstr>Manipulación de Data</vt:lpstr>
      <vt:lpstr>Modelado</vt:lpstr>
      <vt:lpstr>Conclusiones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2</dc:title>
  <dc:creator>Dante Iacopetti .</dc:creator>
  <cp:lastModifiedBy>Iacopetti, Dante</cp:lastModifiedBy>
  <cp:revision>4</cp:revision>
  <dcterms:created xsi:type="dcterms:W3CDTF">2022-10-28T02:14:19Z</dcterms:created>
  <dcterms:modified xsi:type="dcterms:W3CDTF">2022-10-28T03:10:00Z</dcterms:modified>
</cp:coreProperties>
</file>